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embeddedFontLst>
    <p:embeddedFont>
      <p:font typeface="IBM Plex Sans KR Medium" panose="020B0600000101010101" charset="-127"/>
      <p:regular r:id="rId41"/>
      <p:bold r:id="rId42"/>
    </p:embeddedFont>
    <p:embeddedFont>
      <p:font typeface="IBM Plex Sans KR SemiBold" panose="020B0600000101010101" charset="-127"/>
      <p:regular r:id="rId43"/>
      <p:bold r:id="rId44"/>
    </p:embeddedFont>
    <p:embeddedFont>
      <p:font typeface="Malgun Gothic" panose="020B0503020000020004" pitchFamily="50" charset="-127"/>
      <p:regular r:id="rId45"/>
      <p:bold r:id="rId46"/>
    </p:embeddedFont>
    <p:embeddedFont>
      <p:font typeface="IBM Plex Sans KR" panose="020B0503050203000203" pitchFamily="50" charset="-12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a4a94eb2ef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1a4a94eb2ef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a4a94eb2ef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a4a94eb2ef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a4a94eb2ef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a4a94eb2ef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a4a94eb2e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a4a94eb2e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a4a94eb2ef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1a4a94eb2ef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a4a94eb2ef_1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1a4a94eb2ef_1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a4a94eb2e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1a4a94eb2e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a4a94eb2ef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a4a94eb2ef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a4a94eb2ef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1a4a94eb2ef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a4a94eb2ef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1a4a94eb2ef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4a94eb2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a4a94eb2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a4a94eb2ef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a4a94eb2ef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a4a94eb2e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1a4a94eb2e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a4a94eb2ef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민간 수요의 경우 이미 보급이 대중화 되어 있어서 크게 증가하거나 그러지는 않지만 1인가구가 꾸준히 증가한다는 보건복지부의 예측에 따라 영향을 받아 증가한다고 가정했다.</a:t>
            </a:r>
            <a:endParaRPr/>
          </a:p>
        </p:txBody>
      </p:sp>
      <p:sp>
        <p:nvSpPr>
          <p:cNvPr id="673" name="Google Shape;673;g1a4a94eb2ef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a4a94eb2ef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g1a4a94eb2ef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a4a94eb2e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725" name="Google Shape;725;g1a4a94eb2e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a4a94eb2ef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1a4a94eb2ef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a4a94eb2ef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a4a94eb2ef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a4a94eb2ef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a4a94eb2ef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a4a94eb2ef_1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1a4a94eb2ef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a4a94eb2ef_1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1a4a94eb2ef_1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4a94eb2ef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a4a94eb2ef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a4a94eb2ef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g1a4a94eb2ef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a4a94eb2ef_1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1a4a94eb2ef_1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a4a94eb2ef_1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g1a4a94eb2ef_1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a4a94eb2ef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g1a4a94eb2ef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a4a94eb2ef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g1a4a94eb2ef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a4a94eb2ef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g1a4a94eb2ef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a4a94eb2ef_1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g1a4a94eb2ef_1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a4a94eb2ef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g1a4a94eb2ef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a4a94eb2ef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g1a4a94eb2ef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4a94eb2e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a4a94eb2e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a4a94eb2e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a4a94eb2e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4a94eb2ef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a4a94eb2ef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4a94eb2ef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1) 과거와 달리 도시가스 수요가 소득변수와 상관관계가 떨어지고 있음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2) 2014년 이후 도시가스 보급이 둔화되면서 수요가 정체되는 현상이 발생하고 있음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3) 가정용 도시가스의 경우 생활에서 사용되는 난방, 즉 필수재 성향으로 가격과 상관관계도 낮음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* 이러한 결과는 국내뿐만 아니라 해외의 다양한 연구사례에서도 동일하게 나타나고 있음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=&gt; 가정용 도시가스를 추측할 수 있을 새로운 피처가 필요함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=&gt; 가정용 도시가스의 수요량에 가장 영향을 미치는 온도에 대한 새로운 피처 추가</a:t>
            </a:r>
            <a:endParaRPr/>
          </a:p>
        </p:txBody>
      </p:sp>
      <p:sp>
        <p:nvSpPr>
          <p:cNvPr id="262" name="Google Shape;262;g1a4a94eb2ef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4a94eb2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a4a94eb2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a4a94eb2ef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- 무엇?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TCL(temperature correlation LGP)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해당 지역 기온 * 해당 지역의 도시가스 가구 비중 / 전국 도시가스 가구 비중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의 전국 합을 최저 / 최고 / 평균 온도로 나누어 계산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- 어떻게?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기상청[기상관측통계]) 전국 평균/최저/최고 기온에 대한 온도 데이터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국토교통부 [아파트주거환경통계]) 전국 시도별 가스보일러 호수 데이터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활용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14" name="Google Shape;314;g1a4a94eb2e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us-west-2.amazonaws.com/secure.notion-static.com/9c1614d3-8400-42ce-bd19-970d5ba58e9f/%EC%9E%A5%EA%B8%B0_%EC%B2%9C%EC%97%B0%EA%B0%80%EC%8A%A4_%EC%88%98%EA%B8%89%EA%B3%84%ED%9A%8D%2820212034%29.pdf?X-Amz-Algorithm=AWS4-HMAC-SHA256&amp;X-Amz-Content-Sha256=UNSIGNED-PAYLOAD&amp;X-Amz-Credential=AKIAT73L2G45EIPT3X45%2F20221113%2Fus-west-2%2Fs3%2Faws4_request&amp;X-Amz-Date=20221113T151313Z&amp;X-Amz-Expires=86400&amp;X-Amz-Signature=cf144f64839599d0e9feda7fc4003efa8a64af733b7545e3c95175af40ca1eed&amp;X-Amz-SignedHeaders=host&amp;response-content-disposition=filename%3D%22%25EC%259E%25A5%25EA%25B8%25B0%2520%25EC%25B2%259C%25EC%2597%25B0%25EA%25B0%2580%25EC%258A%25A4%2520%25EC%2588%2598%25EA%25B8%2589%25EA%25B3%2584%25ED%259A%258D%282021~2034%29.pdf%22&amp;x-id=GetObject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psis.kpx.or.kr/epsisnew/selectEkgeGepGesGrid.do?menuId=060102" TargetMode="External"/><Relationship Id="rId5" Type="http://schemas.openxmlformats.org/officeDocument/2006/relationships/hyperlink" Target="http://www.keei.re.kr/keei/download/keer/KEER19_18-2_05.pdf" TargetMode="External"/><Relationship Id="rId4" Type="http://schemas.openxmlformats.org/officeDocument/2006/relationships/hyperlink" Target="http://www.keei.re.kr/keei/download/keer/KEER18_17-2_01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b="1" i="1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489375" y="1729025"/>
            <a:ext cx="9213300" cy="28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6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</a:t>
            </a:r>
            <a:r>
              <a:rPr lang="en-US" sz="48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EAM </a:t>
            </a:r>
            <a:r>
              <a:rPr lang="en-US" sz="48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TOMATO</a:t>
            </a:r>
            <a:endParaRPr sz="3000">
              <a:solidFill>
                <a:srgbClr val="FF99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천연가스 수요예측 모델 개발</a:t>
            </a:r>
            <a:endParaRPr sz="5100" b="1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rgbClr val="7F7F7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향후 14년의 도시가스 수요 예측</a:t>
            </a:r>
            <a:endParaRPr sz="3100" b="1">
              <a:solidFill>
                <a:srgbClr val="7F7F7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6963375" y="5376875"/>
            <a:ext cx="45855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이재훈, 신민수, 송인욱, 임재원</a:t>
            </a:r>
            <a:endParaRPr sz="2500" b="1">
              <a:solidFill>
                <a:srgbClr val="26262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200" y="1829900"/>
            <a:ext cx="698900" cy="69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3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89" name="Google Shape;89;p13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8" name="Google Shape;98;p13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2" name="Google Shape;102;p13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3" name="Google Shape;103;p13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3" name="Google Shape;343;p22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344" name="Google Shape;344;p22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345" name="Google Shape;345;p2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9" name="Google Shape;349;p22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350" name="Google Shape;350;p2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2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2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53" name="Google Shape;353;p22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7" name="Google Shape;357;p22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58" name="Google Shape;358;p22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C78D8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산업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1207675" y="1511125"/>
            <a:ext cx="977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BM Plex Sans KR"/>
              <a:buAutoNum type="arabicParenBoth"/>
            </a:pPr>
            <a:r>
              <a:rPr lang="en-US" sz="32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발전 전력량 추이 </a:t>
            </a:r>
            <a:endParaRPr sz="32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60" name="Google Shape;360;p22"/>
          <p:cNvPicPr preferRelativeResize="0"/>
          <p:nvPr/>
        </p:nvPicPr>
        <p:blipFill rotWithShape="1">
          <a:blip r:embed="rId3">
            <a:alphaModFix/>
          </a:blip>
          <a:srcRect l="268" r="268"/>
          <a:stretch/>
        </p:blipFill>
        <p:spPr>
          <a:xfrm>
            <a:off x="1903288" y="2489125"/>
            <a:ext cx="8348823" cy="3620424"/>
          </a:xfrm>
          <a:prstGeom prst="rect">
            <a:avLst/>
          </a:prstGeom>
          <a:noFill/>
          <a:ln>
            <a:noFill/>
          </a:ln>
          <a:effectLst>
            <a:outerShdw blurRad="257175" dist="76200" dir="5400000" algn="bl" rotWithShape="0">
              <a:srgbClr val="000000">
                <a:alpha val="15000"/>
              </a:srgbClr>
            </a:outerShdw>
          </a:effectLst>
        </p:spPr>
      </p:pic>
      <p:pic>
        <p:nvPicPr>
          <p:cNvPr id="361" name="Google Shape;3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750" y="6211275"/>
            <a:ext cx="60579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2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9" name="Google Shape;369;p23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3" name="Google Shape;373;p2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p2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5" name="Google Shape;375;p23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376" name="Google Shape;376;p2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7" name="Google Shape;377;p2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8" name="Google Shape;378;p2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9" name="Google Shape;379;p23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4" name="Google Shape;384;p23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5" name="Google Shape;385;p23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C78D8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산업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6" name="Google Shape;386;p23"/>
          <p:cNvSpPr txBox="1"/>
          <p:nvPr/>
        </p:nvSpPr>
        <p:spPr>
          <a:xfrm>
            <a:off x="1207675" y="1511125"/>
            <a:ext cx="977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(2) 용도별 판매 전력량 추이</a:t>
            </a:r>
            <a:endParaRPr sz="32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87" name="Google Shape;3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50" y="3154600"/>
            <a:ext cx="6304850" cy="2703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8" name="Google Shape;3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7393" y="2359121"/>
            <a:ext cx="4059790" cy="4294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9" name="Google Shape;3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5" name="Google Shape;395;p24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396" name="Google Shape;396;p24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397" name="Google Shape;397;p2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8" name="Google Shape;398;p2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9" name="Google Shape;399;p2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0" name="Google Shape;400;p2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01" name="Google Shape;401;p24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402" name="Google Shape;402;p2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4" name="Google Shape;404;p2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05" name="Google Shape;405;p24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9" name="Google Shape;409;p24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0" name="Google Shape;410;p24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1" name="Google Shape;4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75" y="2040450"/>
            <a:ext cx="3996327" cy="21031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24"/>
          <p:cNvGrpSpPr/>
          <p:nvPr/>
        </p:nvGrpSpPr>
        <p:grpSpPr>
          <a:xfrm>
            <a:off x="5118601" y="2489463"/>
            <a:ext cx="6391025" cy="3282900"/>
            <a:chOff x="5129851" y="2199550"/>
            <a:chExt cx="6391025" cy="3282900"/>
          </a:xfrm>
        </p:grpSpPr>
        <p:pic>
          <p:nvPicPr>
            <p:cNvPr id="413" name="Google Shape;41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29851" y="2199550"/>
              <a:ext cx="6391025" cy="328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24"/>
            <p:cNvPicPr preferRelativeResize="0"/>
            <p:nvPr/>
          </p:nvPicPr>
          <p:blipFill rotWithShape="1">
            <a:blip r:embed="rId5">
              <a:alphaModFix/>
            </a:blip>
            <a:srcRect l="2075"/>
            <a:stretch/>
          </p:blipFill>
          <p:spPr>
            <a:xfrm>
              <a:off x="6743325" y="3852525"/>
              <a:ext cx="3232573" cy="1629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24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Feature 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비교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16" name="Google Shape;41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225" y="4305575"/>
            <a:ext cx="4223977" cy="21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4"/>
          <p:cNvSpPr/>
          <p:nvPr/>
        </p:nvSpPr>
        <p:spPr>
          <a:xfrm>
            <a:off x="8392025" y="4073550"/>
            <a:ext cx="1662900" cy="175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4"/>
          <p:cNvSpPr/>
          <p:nvPr/>
        </p:nvSpPr>
        <p:spPr>
          <a:xfrm>
            <a:off x="5118600" y="2384675"/>
            <a:ext cx="1662900" cy="175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5" name="Google Shape;425;p25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426" name="Google Shape;426;p25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427" name="Google Shape;427;p2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1" name="Google Shape;431;p25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432" name="Google Shape;432;p2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3" name="Google Shape;433;p2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4" name="Google Shape;434;p2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5" name="Google Shape;435;p25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39" name="Google Shape;439;p25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40" name="Google Shape;440;p25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1" name="Google Shape;4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75" y="4274975"/>
            <a:ext cx="4720102" cy="22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850" y="2014275"/>
            <a:ext cx="5009623" cy="2215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5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Feature 비교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44" name="Google Shape;4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075" y="2040450"/>
            <a:ext cx="3996327" cy="210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225" y="4305575"/>
            <a:ext cx="4223977" cy="21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5"/>
          <p:cNvSpPr/>
          <p:nvPr/>
        </p:nvSpPr>
        <p:spPr>
          <a:xfrm>
            <a:off x="8307175" y="4274975"/>
            <a:ext cx="2508300" cy="2389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6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454" name="Google Shape;454;p26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455" name="Google Shape;455;p2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59" name="Google Shape;459;p26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460" name="Google Shape;460;p2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1" name="Google Shape;461;p2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63" name="Google Shape;463;p26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7" name="Google Shape;467;p26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68" name="Google Shape;468;p26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Feature 비교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70" name="Google Shape;4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350" y="2323026"/>
            <a:ext cx="6247823" cy="361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075" y="2040450"/>
            <a:ext cx="3996327" cy="210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25" y="4305575"/>
            <a:ext cx="4223977" cy="21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6"/>
          <p:cNvSpPr/>
          <p:nvPr/>
        </p:nvSpPr>
        <p:spPr>
          <a:xfrm>
            <a:off x="5213350" y="2255925"/>
            <a:ext cx="1662900" cy="188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6"/>
          <p:cNvSpPr/>
          <p:nvPr/>
        </p:nvSpPr>
        <p:spPr>
          <a:xfrm>
            <a:off x="8304900" y="2255925"/>
            <a:ext cx="1662900" cy="188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6"/>
          <p:cNvSpPr/>
          <p:nvPr/>
        </p:nvSpPr>
        <p:spPr>
          <a:xfrm>
            <a:off x="5213350" y="4143525"/>
            <a:ext cx="1662900" cy="188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6"/>
          <p:cNvSpPr/>
          <p:nvPr/>
        </p:nvSpPr>
        <p:spPr>
          <a:xfrm>
            <a:off x="5241850" y="2290875"/>
            <a:ext cx="1605900" cy="1817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6"/>
          <p:cNvSpPr/>
          <p:nvPr/>
        </p:nvSpPr>
        <p:spPr>
          <a:xfrm>
            <a:off x="8333400" y="2290875"/>
            <a:ext cx="1605900" cy="1817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6"/>
          <p:cNvSpPr/>
          <p:nvPr/>
        </p:nvSpPr>
        <p:spPr>
          <a:xfrm>
            <a:off x="9967800" y="4178475"/>
            <a:ext cx="1605900" cy="1817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9" name="Google Shape;47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5" name="Google Shape;485;p27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486" name="Google Shape;486;p27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487" name="Google Shape;487;p2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91" name="Google Shape;491;p27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492" name="Google Shape;492;p2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5" name="Google Shape;495;p27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99" name="Google Shape;499;p27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00" name="Google Shape;500;p27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27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Feature 비교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02" name="Google Shape;5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900" y="1974375"/>
            <a:ext cx="6266552" cy="446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075" y="2040450"/>
            <a:ext cx="3996327" cy="210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25" y="4305575"/>
            <a:ext cx="4223977" cy="21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7"/>
          <p:cNvSpPr/>
          <p:nvPr/>
        </p:nvSpPr>
        <p:spPr>
          <a:xfrm>
            <a:off x="6729100" y="1894975"/>
            <a:ext cx="1662900" cy="153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8273725" y="3440163"/>
            <a:ext cx="1662900" cy="153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6761350" y="1939975"/>
            <a:ext cx="1598400" cy="14439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8305975" y="3485163"/>
            <a:ext cx="1598400" cy="14439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8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u="none" strike="noStrike" cap="none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515" name="Google Shape;515;p28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516" name="Google Shape;516;p28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517" name="Google Shape;517;p28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21" name="Google Shape;521;p28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522" name="Google Shape;522;p28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5" name="Google Shape;525;p28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9" name="Google Shape;529;p28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0" name="Google Shape;530;p28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28"/>
          <p:cNvSpPr txBox="1"/>
          <p:nvPr/>
        </p:nvSpPr>
        <p:spPr>
          <a:xfrm>
            <a:off x="1542600" y="34080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latin typeface="IBM Plex Sans KR"/>
                <a:ea typeface="IBM Plex Sans KR"/>
                <a:cs typeface="IBM Plex Sans KR"/>
                <a:sym typeface="IBM Plex Sans KR"/>
              </a:rPr>
              <a:t>2. 모델 (1) : Prophet</a:t>
            </a:r>
            <a:endParaRPr sz="5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32" name="Google Shape;5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8" name="Google Shape;538;p29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540" name="Google Shape;540;p2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1" name="Google Shape;541;p2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2" name="Google Shape;542;p29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3" name="Google Shape;543;p2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44" name="Google Shape;544;p29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545" name="Google Shape;545;p29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6" name="Google Shape;546;p2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7" name="Google Shape;547;p29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8" name="Google Shape;548;p29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52" name="Google Shape;552;p29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53" name="Google Shape;553;p29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Feature 예측의 필요성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4" name="Google Shape;554;p29"/>
          <p:cNvSpPr/>
          <p:nvPr/>
        </p:nvSpPr>
        <p:spPr>
          <a:xfrm>
            <a:off x="1695000" y="2653400"/>
            <a:ext cx="4806600" cy="366300"/>
          </a:xfrm>
          <a:prstGeom prst="rect">
            <a:avLst/>
          </a:prstGeom>
          <a:solidFill>
            <a:srgbClr val="37C56E"/>
          </a:solidFill>
          <a:ln w="9525" cap="flat" cmpd="sng">
            <a:solidFill>
              <a:srgbClr val="37C5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6960075" y="2653400"/>
            <a:ext cx="3222600" cy="366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/>
          <p:nvPr/>
        </p:nvSpPr>
        <p:spPr>
          <a:xfrm>
            <a:off x="1668475" y="3188075"/>
            <a:ext cx="8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IBM Plex Sans KR"/>
                <a:ea typeface="IBM Plex Sans KR"/>
                <a:cs typeface="IBM Plex Sans KR"/>
                <a:sym typeface="IBM Plex Sans KR"/>
              </a:rPr>
              <a:t>1996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7" name="Google Shape;557;p29"/>
          <p:cNvSpPr txBox="1"/>
          <p:nvPr/>
        </p:nvSpPr>
        <p:spPr>
          <a:xfrm>
            <a:off x="5928625" y="3188075"/>
            <a:ext cx="8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IBM Plex Sans KR"/>
                <a:ea typeface="IBM Plex Sans KR"/>
                <a:cs typeface="IBM Plex Sans KR"/>
                <a:sym typeface="IBM Plex Sans KR"/>
              </a:rPr>
              <a:t>2020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8" name="Google Shape;558;p29"/>
          <p:cNvSpPr txBox="1"/>
          <p:nvPr/>
        </p:nvSpPr>
        <p:spPr>
          <a:xfrm>
            <a:off x="6887250" y="3188063"/>
            <a:ext cx="8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IBM Plex Sans KR"/>
                <a:ea typeface="IBM Plex Sans KR"/>
                <a:cs typeface="IBM Plex Sans KR"/>
                <a:sym typeface="IBM Plex Sans KR"/>
              </a:rPr>
              <a:t>2021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9" name="Google Shape;559;p29"/>
          <p:cNvSpPr txBox="1"/>
          <p:nvPr/>
        </p:nvSpPr>
        <p:spPr>
          <a:xfrm>
            <a:off x="9683500" y="3188063"/>
            <a:ext cx="8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IBM Plex Sans KR"/>
                <a:ea typeface="IBM Plex Sans KR"/>
                <a:cs typeface="IBM Plex Sans KR"/>
                <a:sym typeface="IBM Plex Sans KR"/>
              </a:rPr>
              <a:t>2034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60" name="Google Shape;560;p29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29"/>
          <p:cNvSpPr txBox="1"/>
          <p:nvPr/>
        </p:nvSpPr>
        <p:spPr>
          <a:xfrm>
            <a:off x="2004300" y="4100875"/>
            <a:ext cx="81834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25년간의 데이터를 활용하여 14년 미래를 예측해야함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시계열 예측 활용 시 추세, 계절성, 이동평균에 의존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도메인 지식을 활용한 미래 Feature 예측 후 딥러닝 사용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562" name="Google Shape;5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8" name="Google Shape;568;p30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569" name="Google Shape;569;p30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570" name="Google Shape;570;p3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1" name="Google Shape;571;p3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2" name="Google Shape;572;p3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3" name="Google Shape;573;p3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74" name="Google Shape;574;p30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575" name="Google Shape;575;p3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6" name="Google Shape;576;p3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78" name="Google Shape;578;p30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2" name="Google Shape;582;p30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83" name="Google Shape;583;p30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Feature 예측의 필요성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584" name="Google Shape;584;p30"/>
          <p:cNvGrpSpPr/>
          <p:nvPr/>
        </p:nvGrpSpPr>
        <p:grpSpPr>
          <a:xfrm>
            <a:off x="1810713" y="2690775"/>
            <a:ext cx="8570600" cy="1139100"/>
            <a:chOff x="1460700" y="2620050"/>
            <a:chExt cx="8570600" cy="1139100"/>
          </a:xfrm>
        </p:grpSpPr>
        <p:sp>
          <p:nvSpPr>
            <p:cNvPr id="585" name="Google Shape;585;p30"/>
            <p:cNvSpPr txBox="1"/>
            <p:nvPr/>
          </p:nvSpPr>
          <p:spPr>
            <a:xfrm>
              <a:off x="1460700" y="2620050"/>
              <a:ext cx="31494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1200"/>
                </a:spcAft>
                <a:buNone/>
              </a:pPr>
              <a:r>
                <a:rPr lang="en-US" sz="6200" b="1">
                  <a:solidFill>
                    <a:srgbClr val="FF99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Prophet</a:t>
              </a:r>
              <a:endParaRPr sz="270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86" name="Google Shape;586;p30"/>
            <p:cNvSpPr txBox="1"/>
            <p:nvPr/>
          </p:nvSpPr>
          <p:spPr>
            <a:xfrm>
              <a:off x="6881900" y="2620050"/>
              <a:ext cx="31494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1200"/>
                </a:spcAft>
                <a:buNone/>
              </a:pPr>
              <a:r>
                <a:rPr lang="en-US" sz="6200" b="1">
                  <a:solidFill>
                    <a:srgbClr val="FF99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LSTM</a:t>
              </a:r>
              <a:endParaRPr sz="270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5402425" y="2893650"/>
              <a:ext cx="918600" cy="591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30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30"/>
          <p:cNvSpPr txBox="1"/>
          <p:nvPr/>
        </p:nvSpPr>
        <p:spPr>
          <a:xfrm>
            <a:off x="2460750" y="4458050"/>
            <a:ext cx="75387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Prophet 모델</a:t>
            </a:r>
            <a:r>
              <a:rPr lang="en-US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을 활용한 미래 Feature 예측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LSTM 모델</a:t>
            </a:r>
            <a:r>
              <a:rPr lang="en-US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을 활용한 도시가스 수요 예측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590" name="Google Shape;5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6" name="Google Shape;596;p31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597" name="Google Shape;597;p31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598" name="Google Shape;598;p3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0" name="Google Shape;600;p3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1" name="Google Shape;601;p3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02" name="Google Shape;602;p31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603" name="Google Shape;603;p3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06" name="Google Shape;606;p31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10" name="Google Shape;610;p31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1" name="Google Shape;611;p31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미래 Feature 예측 모델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612" name="Google Shape;6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00" y="1946500"/>
            <a:ext cx="2666900" cy="26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1"/>
          <p:cNvSpPr/>
          <p:nvPr/>
        </p:nvSpPr>
        <p:spPr>
          <a:xfrm>
            <a:off x="1138200" y="4896375"/>
            <a:ext cx="10183800" cy="144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페이스북에서 만든 </a:t>
            </a:r>
            <a:r>
              <a:rPr lang="en-US" sz="2200">
                <a:solidFill>
                  <a:srgbClr val="FF99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시계열 예측 라이브러리</a:t>
            </a: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로, 통계적 지식이 없어도 활용이 쉽다.</a:t>
            </a:r>
            <a:endParaRPr sz="2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또한 도메인 지식을 활용하여 파라미터 조절을 통해 예측을 조절 할 수 있다.</a:t>
            </a:r>
            <a:endParaRPr sz="2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14" name="Google Shape;614;p31"/>
          <p:cNvSpPr txBox="1"/>
          <p:nvPr/>
        </p:nvSpPr>
        <p:spPr>
          <a:xfrm>
            <a:off x="4086300" y="2548950"/>
            <a:ext cx="72357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49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Prophet</a:t>
            </a:r>
            <a:endParaRPr sz="4900" b="1">
              <a:solidFill>
                <a:srgbClr val="FF99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 Automatic Forecasting Procedure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31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6" name="Google Shape;6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u="none" strike="noStrike" cap="none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110" name="Google Shape;110;p14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11" name="Google Shape;111;p14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12" name="Google Shape;112;p1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6" name="Google Shape;116;p14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17" name="Google Shape;117;p1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0" name="Google Shape;120;p14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4" name="Google Shape;124;p14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" name="Google Shape;125;p14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목 차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4294075" y="2100975"/>
            <a:ext cx="5281200" cy="4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IBM Plex Sans KR"/>
                <a:ea typeface="IBM Plex Sans KR"/>
                <a:cs typeface="IBM Plex Sans KR"/>
                <a:sym typeface="IBM Plex Sans KR"/>
              </a:rPr>
              <a:t>1. Feature 선정</a:t>
            </a:r>
            <a:endParaRPr sz="3400"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IBM Plex Sans KR"/>
                <a:ea typeface="IBM Plex Sans KR"/>
                <a:cs typeface="IBM Plex Sans KR"/>
                <a:sym typeface="IBM Plex Sans KR"/>
              </a:rPr>
              <a:t>2. 모델 (1) : Prophet</a:t>
            </a:r>
            <a:endParaRPr sz="3400"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IBM Plex Sans KR"/>
                <a:ea typeface="IBM Plex Sans KR"/>
                <a:cs typeface="IBM Plex Sans KR"/>
                <a:sym typeface="IBM Plex Sans KR"/>
              </a:rPr>
              <a:t>3. </a:t>
            </a:r>
            <a:r>
              <a:rPr lang="en-US" sz="34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(2) : LSTM</a:t>
            </a:r>
            <a:endParaRPr sz="3400"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IBM Plex Sans KR"/>
                <a:ea typeface="IBM Plex Sans KR"/>
                <a:cs typeface="IBM Plex Sans KR"/>
                <a:sym typeface="IBM Plex Sans KR"/>
              </a:rPr>
              <a:t>4. 향후 활용 방안</a:t>
            </a:r>
            <a:endParaRPr sz="34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28" name="Google Shape;12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2" name="Google Shape;622;p32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623" name="Google Shape;623;p32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624" name="Google Shape;624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5" name="Google Shape;625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6" name="Google Shape;626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7" name="Google Shape;627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28" name="Google Shape;628;p32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629" name="Google Shape;629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0" name="Google Shape;630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1" name="Google Shape;631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32" name="Google Shape;632;p32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36" name="Google Shape;636;p32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7" name="Google Shape;637;p32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Prophet 모델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의 주요 구성요소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8" name="Google Shape;638;p32"/>
          <p:cNvSpPr txBox="1"/>
          <p:nvPr/>
        </p:nvSpPr>
        <p:spPr>
          <a:xfrm>
            <a:off x="2209350" y="2449275"/>
            <a:ext cx="7773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111111"/>
                </a:solidFill>
                <a:highlight>
                  <a:srgbClr val="FDFDFD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y(t) = g(t) + s(t) + h(t) + ϵi</a:t>
            </a:r>
            <a:endParaRPr sz="3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39" name="Google Shape;639;p32"/>
          <p:cNvSpPr/>
          <p:nvPr/>
        </p:nvSpPr>
        <p:spPr>
          <a:xfrm>
            <a:off x="844800" y="3956900"/>
            <a:ext cx="10502400" cy="235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111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g(t) 트렌드 : 주기적이지 않은 변화, 선형 혹은 Logistic 곡선으로 이루어져 있음</a:t>
            </a:r>
            <a:endParaRPr sz="2400">
              <a:solidFill>
                <a:srgbClr val="11111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111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s(t) 계절성 : Seasonality 즉, weekly, yearly 등 주기적으로 나타나는 패턴</a:t>
            </a:r>
            <a:endParaRPr sz="2400">
              <a:solidFill>
                <a:srgbClr val="11111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111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h(t) 휴일효과 : Holiday 즉, 휴일과 같이 불규칙한 이벤트</a:t>
            </a:r>
            <a:endParaRPr sz="2400">
              <a:solidFill>
                <a:srgbClr val="11111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111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ϵi : 정규분포를 가정한 오차</a:t>
            </a:r>
            <a:endParaRPr sz="2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40" name="Google Shape;640;p32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1" name="Google Shape;6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47" name="Google Shape;647;p33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648" name="Google Shape;648;p33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649" name="Google Shape;649;p3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53" name="Google Shape;653;p33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654" name="Google Shape;654;p3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57" name="Google Shape;657;p33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61" name="Google Shape;661;p33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62" name="Google Shape;662;p33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Prophet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사용 파라미터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63" name="Google Shape;663;p33"/>
          <p:cNvSpPr/>
          <p:nvPr/>
        </p:nvSpPr>
        <p:spPr>
          <a:xfrm>
            <a:off x="4898575" y="2152150"/>
            <a:ext cx="6574500" cy="410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"changepoint_prior_scale" : trend(changepoint)의 유연성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"changepoint_range" : trend 설정 가능 범위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"seasonality_prior_scale" : 계절성 반영 강도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"weekly_seasonality" : 주 계절성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"yearly_seasonality" : 연 계절성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"seasonality_mode" : additive / multiplicative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"holidays_prior_scale" : 휴일효과 반영 강도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"interval_width" : yhat 불확실성의 범위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664" name="Google Shape;6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00" y="3368501"/>
            <a:ext cx="3859750" cy="268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33"/>
          <p:cNvCxnSpPr>
            <a:stCxn id="666" idx="2"/>
          </p:cNvCxnSpPr>
          <p:nvPr/>
        </p:nvCxnSpPr>
        <p:spPr>
          <a:xfrm flipH="1">
            <a:off x="1612350" y="2583250"/>
            <a:ext cx="236100" cy="6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6" name="Google Shape;666;p33"/>
          <p:cNvSpPr txBox="1"/>
          <p:nvPr/>
        </p:nvSpPr>
        <p:spPr>
          <a:xfrm>
            <a:off x="1061850" y="2152150"/>
            <a:ext cx="157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Changepoint</a:t>
            </a:r>
            <a:endParaRPr sz="1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67" name="Google Shape;667;p33"/>
          <p:cNvSpPr txBox="1"/>
          <p:nvPr/>
        </p:nvSpPr>
        <p:spPr>
          <a:xfrm>
            <a:off x="2827888" y="2152150"/>
            <a:ext cx="157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interval_width</a:t>
            </a:r>
            <a:endParaRPr sz="1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668" name="Google Shape;668;p33"/>
          <p:cNvCxnSpPr>
            <a:stCxn id="667" idx="2"/>
          </p:cNvCxnSpPr>
          <p:nvPr/>
        </p:nvCxnSpPr>
        <p:spPr>
          <a:xfrm>
            <a:off x="3614488" y="2583250"/>
            <a:ext cx="416700" cy="1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9" name="Google Shape;669;p33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0" name="Google Shape;6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4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6" name="Google Shape;676;p34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677" name="Google Shape;677;p34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678" name="Google Shape;678;p3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9" name="Google Shape;679;p3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0" name="Google Shape;680;p3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1" name="Google Shape;681;p3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82" name="Google Shape;682;p34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683" name="Google Shape;683;p3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4" name="Google Shape;684;p3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5" name="Google Shape;685;p3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86" name="Google Shape;686;p34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0" name="Google Shape;690;p34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1" name="Google Shape;691;p34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 수요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Feature 예측 방향성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92" name="Google Shape;692;p34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3" name="Google Shape;6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013" y="2244000"/>
            <a:ext cx="8062024" cy="37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4"/>
          <p:cNvSpPr txBox="1"/>
          <p:nvPr/>
        </p:nvSpPr>
        <p:spPr>
          <a:xfrm>
            <a:off x="7400750" y="6274475"/>
            <a:ext cx="408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자료 출처 :https://www.dailypop.kr/news/articleView.html?idxno=23182</a:t>
            </a:r>
            <a:endParaRPr sz="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695" name="Google Shape;6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5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1" name="Google Shape;701;p35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702" name="Google Shape;702;p35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703" name="Google Shape;703;p3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4" name="Google Shape;704;p3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5" name="Google Shape;705;p3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6" name="Google Shape;706;p3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07" name="Google Shape;707;p35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708" name="Google Shape;708;p3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9" name="Google Shape;709;p3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0" name="Google Shape;710;p3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11" name="Google Shape;711;p35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15" name="Google Shape;715;p35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16" name="Google Shape;716;p35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C78D8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산업 수요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Feature 예측 방향성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17" name="Google Shape;717;p35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8" name="Google Shape;7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476" y="2312201"/>
            <a:ext cx="2877325" cy="370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875" y="2312200"/>
            <a:ext cx="6017749" cy="37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5"/>
          <p:cNvSpPr txBox="1"/>
          <p:nvPr/>
        </p:nvSpPr>
        <p:spPr>
          <a:xfrm>
            <a:off x="6683400" y="6274475"/>
            <a:ext cx="408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자료 출처 :</a:t>
            </a:r>
            <a:r>
              <a:rPr lang="en-US" sz="900">
                <a:solidFill>
                  <a:schemeClr val="dk1"/>
                </a:solidFill>
              </a:rPr>
              <a:t>https://www.hani.co.kr/arti/science/science_general/971987.html</a:t>
            </a:r>
            <a:endParaRPr sz="9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21" name="Google Shape;721;p35"/>
          <p:cNvSpPr txBox="1"/>
          <p:nvPr/>
        </p:nvSpPr>
        <p:spPr>
          <a:xfrm>
            <a:off x="1066238" y="6274475"/>
            <a:ext cx="408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자료 출처 :</a:t>
            </a:r>
            <a:r>
              <a:rPr lang="en-US" sz="900">
                <a:solidFill>
                  <a:schemeClr val="dk1"/>
                </a:solidFill>
              </a:rPr>
              <a:t>https://www.seoul.co.kr/news/newsView.php?id=20221108500216</a:t>
            </a:r>
            <a:endParaRPr sz="9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22" name="Google Shape;7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6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8" name="Google Shape;728;p36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729" name="Google Shape;729;p36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730" name="Google Shape;730;p3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34" name="Google Shape;734;p36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735" name="Google Shape;735;p3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6" name="Google Shape;736;p3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38" name="Google Shape;738;p36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3" name="Google Shape;743;p36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44" name="Google Shape;744;p36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Feature 선정 근거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45" name="Google Shape;7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00" y="2152150"/>
            <a:ext cx="4768300" cy="4563801"/>
          </a:xfrm>
          <a:prstGeom prst="rect">
            <a:avLst/>
          </a:prstGeom>
          <a:noFill/>
          <a:ln>
            <a:noFill/>
          </a:ln>
          <a:effectLst>
            <a:outerShdw blurRad="200025" dist="142875" dir="2460000" algn="bl" rotWithShape="0">
              <a:srgbClr val="000000">
                <a:alpha val="10000"/>
              </a:srgbClr>
            </a:outerShdw>
          </a:effectLst>
        </p:spPr>
      </p:pic>
      <p:grpSp>
        <p:nvGrpSpPr>
          <p:cNvPr id="746" name="Google Shape;746;p36"/>
          <p:cNvGrpSpPr/>
          <p:nvPr/>
        </p:nvGrpSpPr>
        <p:grpSpPr>
          <a:xfrm flipH="1">
            <a:off x="6276725" y="2125575"/>
            <a:ext cx="5040475" cy="4588375"/>
            <a:chOff x="6276725" y="2125575"/>
            <a:chExt cx="5040475" cy="4588375"/>
          </a:xfrm>
        </p:grpSpPr>
        <p:sp>
          <p:nvSpPr>
            <p:cNvPr id="747" name="Google Shape;747;p36"/>
            <p:cNvSpPr/>
            <p:nvPr/>
          </p:nvSpPr>
          <p:spPr>
            <a:xfrm>
              <a:off x="6276725" y="2152150"/>
              <a:ext cx="2284800" cy="45618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>
              <a:noFill/>
            </a:ln>
            <a:effectLst>
              <a:outerShdw blurRad="342900" dist="114300" dir="21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 </a:t>
              </a:r>
              <a:r>
                <a:rPr lang="en-US" sz="2400">
                  <a:solidFill>
                    <a:srgbClr val="3C78D8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[ 산업용 ]</a:t>
              </a:r>
              <a:endParaRPr sz="2400">
                <a:solidFill>
                  <a:srgbClr val="3C78D8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9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MEAN_TEMP_EF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0.276981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POWER_FIRE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0.930535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POWER_GAS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0.888670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ELEC_ALL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0.924607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ELEC_PUBLIC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0.924640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ELEC_MANUFACT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0.914618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ELEC_INDSUM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0.916622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9032400" y="2125575"/>
              <a:ext cx="2284800" cy="45618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>
              <a:noFill/>
            </a:ln>
            <a:effectLst>
              <a:outerShdw blurRad="342900" dist="114300" dir="21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>
                  <a:solidFill>
                    <a:srgbClr val="E06666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 [ 민수용 ]</a:t>
              </a:r>
              <a:endParaRPr sz="2400">
                <a:solidFill>
                  <a:srgbClr val="E06666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9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LT     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-0.740967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CAP_TEMP_EF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0.877406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POWER_FIRE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0.494229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POWER_GAS 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0.389385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ELEC_PUBLIC    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0.493577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ELEC_CIVIL_SUM 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0.503671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OIL_PRICE 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0.246144</a:t>
              </a:r>
              <a:endParaRPr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</p:grpSp>
      <p:pic>
        <p:nvPicPr>
          <p:cNvPr id="749" name="Google Shape;7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5" name="Google Shape;755;p37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756" name="Google Shape;756;p37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61" name="Google Shape;761;p37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762" name="Google Shape;762;p3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65" name="Google Shape;765;p37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70" name="Google Shape;770;p37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71" name="Google Shape;771;p37"/>
          <p:cNvSpPr txBox="1"/>
          <p:nvPr/>
        </p:nvSpPr>
        <p:spPr>
          <a:xfrm>
            <a:off x="1560900" y="133936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Feature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미래 예측 결과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72" name="Google Shape;7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88" y="2919150"/>
            <a:ext cx="5071474" cy="324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888" y="3012361"/>
            <a:ext cx="5074920" cy="3056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37"/>
          <p:cNvGrpSpPr/>
          <p:nvPr/>
        </p:nvGrpSpPr>
        <p:grpSpPr>
          <a:xfrm>
            <a:off x="1756788" y="2206750"/>
            <a:ext cx="8798107" cy="534300"/>
            <a:chOff x="1832988" y="1978150"/>
            <a:chExt cx="8798107" cy="534300"/>
          </a:xfrm>
        </p:grpSpPr>
        <p:sp>
          <p:nvSpPr>
            <p:cNvPr id="775" name="Google Shape;775;p37"/>
            <p:cNvSpPr txBox="1"/>
            <p:nvPr/>
          </p:nvSpPr>
          <p:spPr>
            <a:xfrm>
              <a:off x="1832988" y="1978150"/>
              <a:ext cx="33408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</a:t>
              </a:r>
              <a:r>
                <a:rPr lang="en-US" sz="2900">
                  <a:solidFill>
                    <a:srgbClr val="E06666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민수</a:t>
              </a:r>
              <a:r>
                <a:rPr lang="en-US" sz="29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용 전력소모량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76" name="Google Shape;776;p37"/>
            <p:cNvSpPr txBox="1"/>
            <p:nvPr/>
          </p:nvSpPr>
          <p:spPr>
            <a:xfrm>
              <a:off x="7290295" y="1978150"/>
              <a:ext cx="33408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</a:t>
              </a:r>
              <a:r>
                <a:rPr lang="en-US" sz="2900">
                  <a:solidFill>
                    <a:srgbClr val="3C78D8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산업</a:t>
              </a:r>
              <a:r>
                <a:rPr lang="en-US" sz="29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용 전력소모량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cxnSp>
        <p:nvCxnSpPr>
          <p:cNvPr id="777" name="Google Shape;777;p37"/>
          <p:cNvCxnSpPr/>
          <p:nvPr/>
        </p:nvCxnSpPr>
        <p:spPr>
          <a:xfrm>
            <a:off x="6091612" y="1949825"/>
            <a:ext cx="4500" cy="46794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778" name="Google Shape;77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8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u="none" strike="noStrike" cap="none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784" name="Google Shape;784;p38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785" name="Google Shape;785;p38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786" name="Google Shape;786;p38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7" name="Google Shape;787;p38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8" name="Google Shape;788;p38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9" name="Google Shape;789;p38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90" name="Google Shape;790;p38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791" name="Google Shape;791;p38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2" name="Google Shape;792;p38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3" name="Google Shape;793;p38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94" name="Google Shape;794;p38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8" name="Google Shape;798;p38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99" name="Google Shape;799;p38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0" name="Google Shape;800;p38"/>
          <p:cNvSpPr txBox="1"/>
          <p:nvPr/>
        </p:nvSpPr>
        <p:spPr>
          <a:xfrm>
            <a:off x="1542600" y="34080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latin typeface="IBM Plex Sans KR"/>
                <a:ea typeface="IBM Plex Sans KR"/>
                <a:cs typeface="IBM Plex Sans KR"/>
                <a:sym typeface="IBM Plex Sans KR"/>
              </a:rPr>
              <a:t>3. 모델 (2) : LSTM</a:t>
            </a:r>
            <a:endParaRPr sz="5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01" name="Google Shape;8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9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7" name="Google Shape;807;p39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808" name="Google Shape;808;p39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809" name="Google Shape;809;p3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13" name="Google Shape;813;p39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814" name="Google Shape;814;p39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6" name="Google Shape;816;p39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17" name="Google Shape;817;p39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21" name="Google Shape;821;p39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2" name="Google Shape;822;p39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최종 천연가스 수요 예측 모델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23" name="Google Shape;823;p39"/>
          <p:cNvSpPr/>
          <p:nvPr/>
        </p:nvSpPr>
        <p:spPr>
          <a:xfrm>
            <a:off x="1138200" y="4896375"/>
            <a:ext cx="10183800" cy="176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99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LSTM</a:t>
            </a: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은 RNN의 한 종류로, </a:t>
            </a:r>
            <a:r>
              <a:rPr lang="en-US" sz="2200">
                <a:solidFill>
                  <a:srgbClr val="FF99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긴 의존 기간을 필요로 하는 학습을 수행</a:t>
            </a: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할 수 있다. </a:t>
            </a:r>
            <a:endParaRPr sz="2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lvl="0" indent="0" algn="l" rt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2200">
                <a:solidFill>
                  <a:srgbClr val="FF99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기존 RNN</a:t>
            </a: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의 역전파시 그래디언트가 점차 줄어 학습능력이 크게 저하되는 문제를 </a:t>
            </a:r>
            <a:r>
              <a:rPr lang="en-US" sz="2200">
                <a:solidFill>
                  <a:srgbClr val="FF99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극복</a:t>
            </a: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하기 위해 고안되었다.</a:t>
            </a:r>
            <a:endParaRPr sz="2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24" name="Google Shape;824;p39"/>
          <p:cNvSpPr txBox="1"/>
          <p:nvPr/>
        </p:nvSpPr>
        <p:spPr>
          <a:xfrm>
            <a:off x="5831075" y="2548950"/>
            <a:ext cx="50046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49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</a:t>
            </a:r>
            <a:endParaRPr sz="4900" b="1">
              <a:solidFill>
                <a:srgbClr val="FF99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 Long Short-Term Memory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5" name="Google Shape;825;p39"/>
          <p:cNvPicPr preferRelativeResize="0"/>
          <p:nvPr/>
        </p:nvPicPr>
        <p:blipFill rotWithShape="1">
          <a:blip r:embed="rId3">
            <a:alphaModFix/>
          </a:blip>
          <a:srcRect b="8282"/>
          <a:stretch/>
        </p:blipFill>
        <p:spPr>
          <a:xfrm>
            <a:off x="1138200" y="1925699"/>
            <a:ext cx="4539826" cy="28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39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7" name="Google Shape;8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0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33" name="Google Shape;833;p40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834" name="Google Shape;834;p40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835" name="Google Shape;835;p4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39" name="Google Shape;839;p40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840" name="Google Shape;840;p4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43" name="Google Shape;843;p40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48" name="Google Shape;848;p40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49" name="Google Shape;849;p40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기본 구조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850" name="Google Shape;850;p40"/>
          <p:cNvGrpSpPr/>
          <p:nvPr/>
        </p:nvGrpSpPr>
        <p:grpSpPr>
          <a:xfrm>
            <a:off x="416050" y="1933625"/>
            <a:ext cx="5593525" cy="4657950"/>
            <a:chOff x="492250" y="1933625"/>
            <a:chExt cx="5593525" cy="4657950"/>
          </a:xfrm>
        </p:grpSpPr>
        <p:pic>
          <p:nvPicPr>
            <p:cNvPr id="851" name="Google Shape;85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250" y="1933625"/>
              <a:ext cx="5593525" cy="4657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" name="Google Shape;852;p40"/>
            <p:cNvSpPr/>
            <p:nvPr/>
          </p:nvSpPr>
          <p:spPr>
            <a:xfrm>
              <a:off x="5195075" y="3845825"/>
              <a:ext cx="528600" cy="24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5141200" y="6163900"/>
              <a:ext cx="646800" cy="24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40"/>
          <p:cNvSpPr txBox="1"/>
          <p:nvPr/>
        </p:nvSpPr>
        <p:spPr>
          <a:xfrm>
            <a:off x="5066375" y="3782500"/>
            <a:ext cx="109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&lt; RNN &gt;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55" name="Google Shape;855;p40"/>
          <p:cNvSpPr txBox="1"/>
          <p:nvPr/>
        </p:nvSpPr>
        <p:spPr>
          <a:xfrm>
            <a:off x="5033075" y="6068500"/>
            <a:ext cx="116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&lt; LSTM &gt;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56" name="Google Shape;856;p40"/>
          <p:cNvSpPr/>
          <p:nvPr/>
        </p:nvSpPr>
        <p:spPr>
          <a:xfrm>
            <a:off x="6124325" y="2152150"/>
            <a:ext cx="5482800" cy="456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LSTM</a:t>
            </a: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은 RNN의 은닉층에 Cell-State를 추가한 구조이다.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RNN은 타임스텝이 진행될 때 한 셀에서 다음 셀로 전달되는 정보의 수가 1개 즉, 단기 기억 뿐이다.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반면, </a:t>
            </a:r>
            <a:r>
              <a:rPr lang="en-US" sz="17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LSTM은 장기, 단기 기억의 정보가 모두 전달</a:t>
            </a: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된다.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이로써 시계열 데이터과 같은 순차 데이터를 처리할 때 입력의 길이가 길어져도 이전 정보를 더 오래 기억할수 있으므로 RNN보다 </a:t>
            </a:r>
            <a:r>
              <a:rPr lang="en-US" sz="17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장기 시계열 예측 성능이 더 좋다.</a:t>
            </a:r>
            <a:endParaRPr sz="1700">
              <a:solidFill>
                <a:srgbClr val="FF99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857" name="Google Shape;8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1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3" name="Google Shape;863;p41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864" name="Google Shape;864;p41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865" name="Google Shape;865;p4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6" name="Google Shape;866;p4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7" name="Google Shape;867;p4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8" name="Google Shape;868;p4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69" name="Google Shape;869;p41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870" name="Google Shape;870;p4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1" name="Google Shape;871;p4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2" name="Google Shape;872;p4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73" name="Google Shape;873;p41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78" name="Google Shape;878;p41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79" name="Google Shape;879;p41"/>
          <p:cNvSpPr txBox="1"/>
          <p:nvPr/>
        </p:nvSpPr>
        <p:spPr>
          <a:xfrm>
            <a:off x="1560925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커스텀 </a:t>
            </a: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 모델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구조 및 학습 파라미터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80" name="Google Shape;880;p41"/>
          <p:cNvCxnSpPr/>
          <p:nvPr/>
        </p:nvCxnSpPr>
        <p:spPr>
          <a:xfrm>
            <a:off x="6091612" y="1949825"/>
            <a:ext cx="4500" cy="46794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881" name="Google Shape;881;p41"/>
          <p:cNvGrpSpPr/>
          <p:nvPr/>
        </p:nvGrpSpPr>
        <p:grpSpPr>
          <a:xfrm>
            <a:off x="2123450" y="1825753"/>
            <a:ext cx="7940788" cy="534300"/>
            <a:chOff x="2123450" y="1825753"/>
            <a:chExt cx="7940788" cy="534300"/>
          </a:xfrm>
        </p:grpSpPr>
        <p:sp>
          <p:nvSpPr>
            <p:cNvPr id="882" name="Google Shape;882;p41"/>
            <p:cNvSpPr txBox="1"/>
            <p:nvPr/>
          </p:nvSpPr>
          <p:spPr>
            <a:xfrm>
              <a:off x="2123450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E06666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민수용 &gt;</a:t>
              </a:r>
              <a:endParaRPr sz="2900">
                <a:solidFill>
                  <a:srgbClr val="E0666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883" name="Google Shape;883;p41"/>
            <p:cNvSpPr txBox="1"/>
            <p:nvPr/>
          </p:nvSpPr>
          <p:spPr>
            <a:xfrm>
              <a:off x="7927938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3C78D8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산업용 &gt;</a:t>
              </a:r>
              <a:endParaRPr sz="2900">
                <a:solidFill>
                  <a:srgbClr val="3C78D8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884" name="Google Shape;884;p41"/>
          <p:cNvSpPr/>
          <p:nvPr/>
        </p:nvSpPr>
        <p:spPr>
          <a:xfrm>
            <a:off x="9165325" y="2552025"/>
            <a:ext cx="2404800" cy="4105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WINDOW_SIZE=18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loss='mape'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optimizer='adam'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activation='relu'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epochs=120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batch_size=16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85" name="Google Shape;885;p41"/>
          <p:cNvSpPr/>
          <p:nvPr/>
        </p:nvSpPr>
        <p:spPr>
          <a:xfrm>
            <a:off x="3480100" y="2522275"/>
            <a:ext cx="2407500" cy="41070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WINDOW_SIZE=18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loss='mape'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optimizer='adam'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activation='relu'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epochs=120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batch_size=16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886" name="Google Shape;886;p41"/>
          <p:cNvPicPr preferRelativeResize="0"/>
          <p:nvPr/>
        </p:nvPicPr>
        <p:blipFill rotWithShape="1">
          <a:blip r:embed="rId3">
            <a:alphaModFix/>
          </a:blip>
          <a:srcRect b="1146"/>
          <a:stretch/>
        </p:blipFill>
        <p:spPr>
          <a:xfrm>
            <a:off x="657250" y="2459225"/>
            <a:ext cx="2734050" cy="42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275" y="2462100"/>
            <a:ext cx="2737225" cy="42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u="none" strike="noStrike" cap="none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134" name="Google Shape;134;p15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35" name="Google Shape;135;p15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36" name="Google Shape;136;p1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0" name="Google Shape;140;p15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41" name="Google Shape;141;p1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4" name="Google Shape;144;p15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8" name="Google Shape;148;p15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9" name="Google Shape;149;p15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1542600" y="34080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552450" algn="ctr" rtl="0">
              <a:spcBef>
                <a:spcPts val="0"/>
              </a:spcBef>
              <a:spcAft>
                <a:spcPts val="0"/>
              </a:spcAft>
              <a:buSzPts val="5100"/>
              <a:buFont typeface="IBM Plex Sans KR"/>
              <a:buAutoNum type="arabicPeriod"/>
            </a:pPr>
            <a:r>
              <a:rPr lang="en-US" sz="5100" b="1">
                <a:latin typeface="IBM Plex Sans KR"/>
                <a:ea typeface="IBM Plex Sans KR"/>
                <a:cs typeface="IBM Plex Sans KR"/>
                <a:sym typeface="IBM Plex Sans KR"/>
              </a:rPr>
              <a:t>Feature 선정</a:t>
            </a:r>
            <a:endParaRPr sz="5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2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94" name="Google Shape;894;p42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895" name="Google Shape;895;p42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896" name="Google Shape;896;p4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7" name="Google Shape;897;p4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8" name="Google Shape;898;p4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9" name="Google Shape;899;p4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00" name="Google Shape;900;p42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901" name="Google Shape;901;p4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2" name="Google Shape;902;p4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3" name="Google Shape;903;p4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04" name="Google Shape;904;p42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9" name="Google Shape;909;p42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0" name="Google Shape;910;p42"/>
          <p:cNvSpPr txBox="1"/>
          <p:nvPr/>
        </p:nvSpPr>
        <p:spPr>
          <a:xfrm>
            <a:off x="1560925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 모델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성능 검증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911" name="Google Shape;911;p42"/>
          <p:cNvCxnSpPr/>
          <p:nvPr/>
        </p:nvCxnSpPr>
        <p:spPr>
          <a:xfrm>
            <a:off x="6091612" y="1949825"/>
            <a:ext cx="4500" cy="46794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12" name="Google Shape;912;p42"/>
          <p:cNvGrpSpPr/>
          <p:nvPr/>
        </p:nvGrpSpPr>
        <p:grpSpPr>
          <a:xfrm>
            <a:off x="2123450" y="1825753"/>
            <a:ext cx="7940788" cy="534300"/>
            <a:chOff x="2123450" y="1825753"/>
            <a:chExt cx="7940788" cy="534300"/>
          </a:xfrm>
        </p:grpSpPr>
        <p:sp>
          <p:nvSpPr>
            <p:cNvPr id="913" name="Google Shape;913;p42"/>
            <p:cNvSpPr txBox="1"/>
            <p:nvPr/>
          </p:nvSpPr>
          <p:spPr>
            <a:xfrm>
              <a:off x="2123450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E06666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민수용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914" name="Google Shape;914;p42"/>
            <p:cNvSpPr txBox="1"/>
            <p:nvPr/>
          </p:nvSpPr>
          <p:spPr>
            <a:xfrm>
              <a:off x="7927938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3C78D8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산업용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pic>
        <p:nvPicPr>
          <p:cNvPr id="915" name="Google Shape;9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775" y="2431000"/>
            <a:ext cx="4800624" cy="419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25" y="2431563"/>
            <a:ext cx="4800601" cy="419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3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3" name="Google Shape;923;p43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924" name="Google Shape;924;p43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925" name="Google Shape;925;p4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6" name="Google Shape;926;p4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7" name="Google Shape;927;p4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8" name="Google Shape;928;p4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29" name="Google Shape;929;p43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930" name="Google Shape;930;p4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2" name="Google Shape;932;p4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33" name="Google Shape;933;p43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8" name="Google Shape;938;p43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9" name="Google Shape;939;p43"/>
          <p:cNvSpPr txBox="1"/>
          <p:nvPr/>
        </p:nvSpPr>
        <p:spPr>
          <a:xfrm>
            <a:off x="1560925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 모델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성능 검증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940" name="Google Shape;940;p43"/>
          <p:cNvCxnSpPr/>
          <p:nvPr/>
        </p:nvCxnSpPr>
        <p:spPr>
          <a:xfrm>
            <a:off x="6091612" y="1949825"/>
            <a:ext cx="4500" cy="46794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41" name="Google Shape;941;p43"/>
          <p:cNvGrpSpPr/>
          <p:nvPr/>
        </p:nvGrpSpPr>
        <p:grpSpPr>
          <a:xfrm>
            <a:off x="2123450" y="1825753"/>
            <a:ext cx="7940788" cy="534300"/>
            <a:chOff x="2123450" y="1825753"/>
            <a:chExt cx="7940788" cy="534300"/>
          </a:xfrm>
        </p:grpSpPr>
        <p:sp>
          <p:nvSpPr>
            <p:cNvPr id="942" name="Google Shape;942;p43"/>
            <p:cNvSpPr txBox="1"/>
            <p:nvPr/>
          </p:nvSpPr>
          <p:spPr>
            <a:xfrm>
              <a:off x="2123450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900">
                  <a:solidFill>
                    <a:srgbClr val="E06666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민수용 &gt;</a:t>
              </a:r>
              <a:endParaRPr sz="2900">
                <a:solidFill>
                  <a:srgbClr val="EA999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943" name="Google Shape;943;p43"/>
            <p:cNvSpPr txBox="1"/>
            <p:nvPr/>
          </p:nvSpPr>
          <p:spPr>
            <a:xfrm>
              <a:off x="7927938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3C78D8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산업용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pic>
        <p:nvPicPr>
          <p:cNvPr id="944" name="Google Shape;9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25" y="2431562"/>
            <a:ext cx="4800600" cy="419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0" y="2431550"/>
            <a:ext cx="5027699" cy="4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4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52" name="Google Shape;952;p44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953" name="Google Shape;953;p44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954" name="Google Shape;954;p4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5" name="Google Shape;955;p4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6" name="Google Shape;956;p4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7" name="Google Shape;957;p4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58" name="Google Shape;958;p44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959" name="Google Shape;959;p4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0" name="Google Shape;960;p4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1" name="Google Shape;961;p4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62" name="Google Shape;962;p44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3" name="Google Shape;963;p44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4" name="Google Shape;964;p44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67" name="Google Shape;967;p44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968" name="Google Shape;968;p44"/>
          <p:cNvCxnSpPr/>
          <p:nvPr/>
        </p:nvCxnSpPr>
        <p:spPr>
          <a:xfrm>
            <a:off x="6091612" y="1949825"/>
            <a:ext cx="4500" cy="46794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69" name="Google Shape;969;p44"/>
          <p:cNvGrpSpPr/>
          <p:nvPr/>
        </p:nvGrpSpPr>
        <p:grpSpPr>
          <a:xfrm>
            <a:off x="2123450" y="1825753"/>
            <a:ext cx="7940788" cy="534300"/>
            <a:chOff x="2123450" y="1825753"/>
            <a:chExt cx="7940788" cy="534300"/>
          </a:xfrm>
        </p:grpSpPr>
        <p:sp>
          <p:nvSpPr>
            <p:cNvPr id="970" name="Google Shape;970;p44"/>
            <p:cNvSpPr txBox="1"/>
            <p:nvPr/>
          </p:nvSpPr>
          <p:spPr>
            <a:xfrm>
              <a:off x="2123450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900">
                  <a:solidFill>
                    <a:srgbClr val="E06666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민수용 &gt;</a:t>
              </a:r>
              <a:endParaRPr sz="2900">
                <a:solidFill>
                  <a:srgbClr val="EA999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971" name="Google Shape;971;p44"/>
            <p:cNvSpPr txBox="1"/>
            <p:nvPr/>
          </p:nvSpPr>
          <p:spPr>
            <a:xfrm>
              <a:off x="7927938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3C78D8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산업용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pic>
        <p:nvPicPr>
          <p:cNvPr id="972" name="Google Shape;972;p44"/>
          <p:cNvPicPr preferRelativeResize="0"/>
          <p:nvPr/>
        </p:nvPicPr>
        <p:blipFill rotWithShape="1">
          <a:blip r:embed="rId3">
            <a:alphaModFix/>
          </a:blip>
          <a:srcRect t="4168"/>
          <a:stretch/>
        </p:blipFill>
        <p:spPr>
          <a:xfrm>
            <a:off x="6204775" y="3120000"/>
            <a:ext cx="5447226" cy="32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44"/>
          <p:cNvSpPr txBox="1"/>
          <p:nvPr/>
        </p:nvSpPr>
        <p:spPr>
          <a:xfrm>
            <a:off x="3077950" y="2425825"/>
            <a:ext cx="259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예측 시작</a:t>
            </a: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(2021년 1월)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974" name="Google Shape;974;p44"/>
          <p:cNvSpPr txBox="1"/>
          <p:nvPr/>
        </p:nvSpPr>
        <p:spPr>
          <a:xfrm>
            <a:off x="8983000" y="2360050"/>
            <a:ext cx="2781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예측 종료</a:t>
            </a: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(2034년 12월)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975" name="Google Shape;975;p44"/>
          <p:cNvPicPr preferRelativeResize="0"/>
          <p:nvPr/>
        </p:nvPicPr>
        <p:blipFill rotWithShape="1">
          <a:blip r:embed="rId4">
            <a:alphaModFix/>
          </a:blip>
          <a:srcRect t="3409"/>
          <a:stretch/>
        </p:blipFill>
        <p:spPr>
          <a:xfrm>
            <a:off x="508725" y="3120000"/>
            <a:ext cx="5412080" cy="3255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Google Shape;976;p44"/>
          <p:cNvCxnSpPr>
            <a:stCxn id="973" idx="2"/>
          </p:cNvCxnSpPr>
          <p:nvPr/>
        </p:nvCxnSpPr>
        <p:spPr>
          <a:xfrm flipH="1">
            <a:off x="3906550" y="2902825"/>
            <a:ext cx="469500" cy="9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7" name="Google Shape;977;p44"/>
          <p:cNvCxnSpPr>
            <a:stCxn id="974" idx="2"/>
          </p:cNvCxnSpPr>
          <p:nvPr/>
        </p:nvCxnSpPr>
        <p:spPr>
          <a:xfrm>
            <a:off x="10373800" y="2837050"/>
            <a:ext cx="940200" cy="3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8" name="Google Shape;97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44"/>
          <p:cNvSpPr txBox="1"/>
          <p:nvPr/>
        </p:nvSpPr>
        <p:spPr>
          <a:xfrm>
            <a:off x="1560925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 모델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예측 결과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5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u="none" strike="noStrike" cap="none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985" name="Google Shape;985;p45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986" name="Google Shape;986;p45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987" name="Google Shape;987;p4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8" name="Google Shape;988;p4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9" name="Google Shape;989;p4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0" name="Google Shape;990;p4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91" name="Google Shape;991;p45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992" name="Google Shape;992;p4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3" name="Google Shape;993;p4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4" name="Google Shape;994;p4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95" name="Google Shape;995;p45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99" name="Google Shape;999;p45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0" name="Google Shape;1000;p45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1" name="Google Shape;1001;p45"/>
          <p:cNvSpPr txBox="1"/>
          <p:nvPr/>
        </p:nvSpPr>
        <p:spPr>
          <a:xfrm>
            <a:off x="1542600" y="34080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latin typeface="IBM Plex Sans KR"/>
                <a:ea typeface="IBM Plex Sans KR"/>
                <a:cs typeface="IBM Plex Sans KR"/>
                <a:sym typeface="IBM Plex Sans KR"/>
              </a:rPr>
              <a:t>4. 향후 활용 방안</a:t>
            </a:r>
            <a:endParaRPr sz="5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02" name="Google Shape;10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6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8" name="Google Shape;1008;p46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009" name="Google Shape;1009;p46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010" name="Google Shape;1010;p4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3" name="Google Shape;1013;p4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14" name="Google Shape;1014;p46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015" name="Google Shape;1015;p4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6" name="Google Shape;1016;p4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7" name="Google Shape;1017;p4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18" name="Google Shape;1018;p46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23" name="Google Shape;1023;p46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4" name="Google Shape;1024;p46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현장 적용 방안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25" name="Google Shape;10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6"/>
          <p:cNvPicPr preferRelativeResize="0"/>
          <p:nvPr/>
        </p:nvPicPr>
        <p:blipFill rotWithShape="1">
          <a:blip r:embed="rId4">
            <a:alphaModFix/>
          </a:blip>
          <a:srcRect l="27351" t="18860" r="27950" b="24315"/>
          <a:stretch/>
        </p:blipFill>
        <p:spPr>
          <a:xfrm>
            <a:off x="756550" y="2712675"/>
            <a:ext cx="2221226" cy="299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46"/>
          <p:cNvSpPr/>
          <p:nvPr/>
        </p:nvSpPr>
        <p:spPr>
          <a:xfrm>
            <a:off x="3187175" y="3645950"/>
            <a:ext cx="1609800" cy="43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C8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6"/>
          <p:cNvSpPr/>
          <p:nvPr/>
        </p:nvSpPr>
        <p:spPr>
          <a:xfrm flipH="1">
            <a:off x="3187175" y="4118050"/>
            <a:ext cx="1609800" cy="43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C8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6"/>
          <p:cNvSpPr txBox="1"/>
          <p:nvPr/>
        </p:nvSpPr>
        <p:spPr>
          <a:xfrm>
            <a:off x="3082475" y="2496100"/>
            <a:ext cx="1819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도메인 지식을 통한 입력변수 예측 방향성 조절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030" name="Google Shape;1030;p46"/>
          <p:cNvSpPr txBox="1"/>
          <p:nvPr/>
        </p:nvSpPr>
        <p:spPr>
          <a:xfrm>
            <a:off x="3099575" y="4748575"/>
            <a:ext cx="1785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가스 수요 예측값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시각화 제공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031" name="Google Shape;1031;p46"/>
          <p:cNvSpPr/>
          <p:nvPr/>
        </p:nvSpPr>
        <p:spPr>
          <a:xfrm>
            <a:off x="5482375" y="2132000"/>
            <a:ext cx="5845500" cy="4119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FC8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46"/>
          <p:cNvGrpSpPr/>
          <p:nvPr/>
        </p:nvGrpSpPr>
        <p:grpSpPr>
          <a:xfrm>
            <a:off x="5812525" y="2552138"/>
            <a:ext cx="5180850" cy="3279313"/>
            <a:chOff x="4904975" y="2530413"/>
            <a:chExt cx="5180850" cy="3279313"/>
          </a:xfrm>
        </p:grpSpPr>
        <p:sp>
          <p:nvSpPr>
            <p:cNvPr id="1033" name="Google Shape;1033;p46"/>
            <p:cNvSpPr/>
            <p:nvPr/>
          </p:nvSpPr>
          <p:spPr>
            <a:xfrm>
              <a:off x="8267525" y="2530413"/>
              <a:ext cx="1818300" cy="1290900"/>
            </a:xfrm>
            <a:prstGeom prst="roundRect">
              <a:avLst>
                <a:gd name="adj" fmla="val 16667"/>
              </a:avLst>
            </a:prstGeom>
            <a:solidFill>
              <a:srgbClr val="BFC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변수 예측 모델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(prophet)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8267525" y="4518700"/>
              <a:ext cx="1818300" cy="1290900"/>
            </a:xfrm>
            <a:prstGeom prst="roundRect">
              <a:avLst>
                <a:gd name="adj" fmla="val 16667"/>
              </a:avLst>
            </a:prstGeom>
            <a:solidFill>
              <a:srgbClr val="BFC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가스 수요 예측 모델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(LSTM)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6041888" y="2530425"/>
              <a:ext cx="1818300" cy="1290900"/>
            </a:xfrm>
            <a:prstGeom prst="roundRect">
              <a:avLst>
                <a:gd name="adj" fmla="val 16667"/>
              </a:avLst>
            </a:prstGeom>
            <a:solidFill>
              <a:srgbClr val="BFC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예측 방향성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조절 모듈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6041888" y="4518700"/>
              <a:ext cx="1818300" cy="1290900"/>
            </a:xfrm>
            <a:prstGeom prst="roundRect">
              <a:avLst>
                <a:gd name="adj" fmla="val 16667"/>
              </a:avLst>
            </a:prstGeom>
            <a:solidFill>
              <a:srgbClr val="BFC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결과 시각화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모듈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4904975" y="2530425"/>
              <a:ext cx="729600" cy="3279300"/>
            </a:xfrm>
            <a:prstGeom prst="roundRect">
              <a:avLst>
                <a:gd name="adj" fmla="val 16667"/>
              </a:avLst>
            </a:prstGeom>
            <a:solidFill>
              <a:srgbClr val="BFC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GUI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cxnSp>
          <p:nvCxnSpPr>
            <p:cNvPr id="1038" name="Google Shape;1038;p46"/>
            <p:cNvCxnSpPr>
              <a:stCxn id="1037" idx="3"/>
              <a:endCxn id="1035" idx="1"/>
            </p:cNvCxnSpPr>
            <p:nvPr/>
          </p:nvCxnSpPr>
          <p:spPr>
            <a:xfrm rot="10800000" flipH="1">
              <a:off x="5634575" y="3175875"/>
              <a:ext cx="407400" cy="994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39" name="Google Shape;1039;p46"/>
            <p:cNvCxnSpPr>
              <a:stCxn id="1035" idx="3"/>
              <a:endCxn id="1033" idx="1"/>
            </p:cNvCxnSpPr>
            <p:nvPr/>
          </p:nvCxnSpPr>
          <p:spPr>
            <a:xfrm>
              <a:off x="7860188" y="3175875"/>
              <a:ext cx="407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40" name="Google Shape;1040;p46"/>
            <p:cNvCxnSpPr>
              <a:stCxn id="1033" idx="2"/>
              <a:endCxn id="1034" idx="0"/>
            </p:cNvCxnSpPr>
            <p:nvPr/>
          </p:nvCxnSpPr>
          <p:spPr>
            <a:xfrm>
              <a:off x="9176675" y="3821313"/>
              <a:ext cx="0" cy="697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41" name="Google Shape;1041;p46"/>
            <p:cNvCxnSpPr>
              <a:stCxn id="1034" idx="1"/>
              <a:endCxn id="1036" idx="3"/>
            </p:cNvCxnSpPr>
            <p:nvPr/>
          </p:nvCxnSpPr>
          <p:spPr>
            <a:xfrm rot="10800000">
              <a:off x="7860125" y="5164150"/>
              <a:ext cx="407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42" name="Google Shape;1042;p46"/>
            <p:cNvCxnSpPr>
              <a:stCxn id="1036" idx="1"/>
              <a:endCxn id="1037" idx="3"/>
            </p:cNvCxnSpPr>
            <p:nvPr/>
          </p:nvCxnSpPr>
          <p:spPr>
            <a:xfrm rot="10800000">
              <a:off x="5634488" y="4169950"/>
              <a:ext cx="407400" cy="994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7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8" name="Google Shape;1048;p47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049" name="Google Shape;1049;p47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050" name="Google Shape;1050;p4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1" name="Google Shape;1051;p4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2" name="Google Shape;1052;p4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3" name="Google Shape;1053;p4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54" name="Google Shape;1054;p47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055" name="Google Shape;1055;p4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6" name="Google Shape;1056;p4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7" name="Google Shape;1057;p4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58" name="Google Shape;1058;p47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63" name="Google Shape;1063;p47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64" name="Google Shape;1064;p47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기타 활용 방안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65" name="Google Shape;10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925" y="2222050"/>
            <a:ext cx="4252674" cy="44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47"/>
          <p:cNvPicPr preferRelativeResize="0"/>
          <p:nvPr/>
        </p:nvPicPr>
        <p:blipFill rotWithShape="1">
          <a:blip r:embed="rId5">
            <a:alphaModFix/>
          </a:blip>
          <a:srcRect t="3679"/>
          <a:stretch/>
        </p:blipFill>
        <p:spPr>
          <a:xfrm>
            <a:off x="633575" y="4588900"/>
            <a:ext cx="6708650" cy="19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47"/>
          <p:cNvSpPr txBox="1"/>
          <p:nvPr/>
        </p:nvSpPr>
        <p:spPr>
          <a:xfrm>
            <a:off x="993450" y="2423975"/>
            <a:ext cx="5988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Prophet </a:t>
            </a:r>
            <a:r>
              <a:rPr lang="en-US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/ </a:t>
            </a:r>
            <a:r>
              <a:rPr lang="en-US" sz="24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LSTM</a:t>
            </a:r>
            <a:r>
              <a:rPr lang="en-US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을 활용하여</a:t>
            </a:r>
            <a:endParaRPr sz="24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인구 밀집사고 방지를 위한 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장단기 유동인구 예측에 활용 가능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8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74" name="Google Shape;1074;p48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075" name="Google Shape;1075;p48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076" name="Google Shape;1076;p48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8" name="Google Shape;1078;p48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80" name="Google Shape;1080;p48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081" name="Google Shape;1081;p48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84" name="Google Shape;1084;p48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89" name="Google Shape;1089;p48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90" name="Google Shape;1090;p48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기타 활용 방안 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91" name="Google Shape;10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2" name="Google Shape;1092;p48"/>
          <p:cNvGrpSpPr/>
          <p:nvPr/>
        </p:nvGrpSpPr>
        <p:grpSpPr>
          <a:xfrm>
            <a:off x="5234597" y="1970054"/>
            <a:ext cx="6270826" cy="4726496"/>
            <a:chOff x="5166575" y="1892300"/>
            <a:chExt cx="6270826" cy="4804326"/>
          </a:xfrm>
        </p:grpSpPr>
        <p:pic>
          <p:nvPicPr>
            <p:cNvPr id="1093" name="Google Shape;1093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6575" y="1892300"/>
              <a:ext cx="6270826" cy="48043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94" name="Google Shape;1094;p48"/>
            <p:cNvCxnSpPr/>
            <p:nvPr/>
          </p:nvCxnSpPr>
          <p:spPr>
            <a:xfrm rot="10800000" flipH="1">
              <a:off x="5980575" y="3093225"/>
              <a:ext cx="4812600" cy="231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1095" name="Google Shape;109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075" y="1971908"/>
            <a:ext cx="4018876" cy="4722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9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01" name="Google Shape;1101;p49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102" name="Google Shape;1102;p49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103" name="Google Shape;1103;p4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07" name="Google Shape;1107;p49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108" name="Google Shape;1108;p49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1" name="Google Shape;1111;p49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15" name="Google Shape;1115;p49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6" name="Google Shape;1116;p49"/>
          <p:cNvSpPr txBox="1"/>
          <p:nvPr/>
        </p:nvSpPr>
        <p:spPr>
          <a:xfrm>
            <a:off x="2200650" y="2459325"/>
            <a:ext cx="77907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Q&amp;A</a:t>
            </a:r>
            <a:endParaRPr sz="111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Thank you!</a:t>
            </a:r>
            <a:endParaRPr sz="70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117" name="Google Shape;1117;p49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8" name="Google Shape;1118;p49"/>
          <p:cNvSpPr txBox="1"/>
          <p:nvPr/>
        </p:nvSpPr>
        <p:spPr>
          <a:xfrm>
            <a:off x="7775950" y="6130750"/>
            <a:ext cx="3761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8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TEAM </a:t>
            </a:r>
            <a:r>
              <a:rPr lang="en-US" sz="38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TOMATO</a:t>
            </a:r>
            <a:endParaRPr sz="2100" b="1">
              <a:solidFill>
                <a:srgbClr val="7F7F7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119" name="Google Shape;11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975" y="6036750"/>
            <a:ext cx="698900" cy="6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0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26" name="Google Shape;1126;p50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127" name="Google Shape;1127;p50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128" name="Google Shape;1128;p5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9" name="Google Shape;1129;p5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0" name="Google Shape;1130;p5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1" name="Google Shape;1131;p5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32" name="Google Shape;1132;p50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133" name="Google Shape;1133;p5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4" name="Google Shape;1134;p5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5" name="Google Shape;1135;p5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36" name="Google Shape;1136;p50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40" name="Google Shape;1140;p50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1" name="Google Shape;1141;p50"/>
          <p:cNvSpPr txBox="1"/>
          <p:nvPr/>
        </p:nvSpPr>
        <p:spPr>
          <a:xfrm>
            <a:off x="1875000" y="2152150"/>
            <a:ext cx="87102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1417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BM Plex Sans KR SemiBold"/>
              <a:buChar char="●"/>
            </a:pPr>
            <a:r>
              <a:rPr lang="en-US" sz="2300" u="sng">
                <a:solidFill>
                  <a:srgbClr val="B7B7B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제 14차 천연가스 수급계획 2021~2034</a:t>
            </a:r>
            <a:endParaRPr sz="1900">
              <a:solidFill>
                <a:srgbClr val="B7B7B7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BM Plex Sans KR SemiBold"/>
              <a:buChar char="●"/>
            </a:pPr>
            <a:r>
              <a:rPr lang="en-US" sz="2300" u="sng">
                <a:solidFill>
                  <a:srgbClr val="B7B7B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용도별 특성을 고려한 도시가스 수요함수의 추정</a:t>
            </a:r>
            <a:endParaRPr sz="1900">
              <a:solidFill>
                <a:srgbClr val="B7B7B7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BM Plex Sans KR SemiBold"/>
              <a:buChar char="●"/>
            </a:pPr>
            <a:r>
              <a:rPr lang="en-US" sz="2300" u="sng">
                <a:solidFill>
                  <a:srgbClr val="B7B7B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지역별 산업용 도시가스 수요예측 모형</a:t>
            </a:r>
            <a:endParaRPr sz="2300">
              <a:solidFill>
                <a:srgbClr val="B7B7B7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BM Plex Sans KR SemiBold"/>
              <a:buChar char="●"/>
            </a:pPr>
            <a:r>
              <a:rPr lang="en-US" sz="2300" u="sng">
                <a:solidFill>
                  <a:srgbClr val="B7B7B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통계청</a:t>
            </a:r>
            <a:endParaRPr sz="2300">
              <a:solidFill>
                <a:srgbClr val="B7B7B7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BM Plex Sans KR SemiBold"/>
              <a:buChar char="●"/>
            </a:pPr>
            <a:r>
              <a:rPr lang="en-US" sz="2300" u="sng">
                <a:solidFill>
                  <a:srgbClr val="B7B7B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전략 통계 정보 시스템</a:t>
            </a:r>
            <a:endParaRPr sz="500">
              <a:solidFill>
                <a:srgbClr val="B7B7B7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142" name="Google Shape;1142;p50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3" name="Google Shape;1143;p50"/>
          <p:cNvSpPr txBox="1"/>
          <p:nvPr/>
        </p:nvSpPr>
        <p:spPr>
          <a:xfrm>
            <a:off x="15609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B7B7B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자료 출처</a:t>
            </a:r>
            <a:endParaRPr sz="4000" b="1">
              <a:solidFill>
                <a:srgbClr val="B7B7B7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144" name="Google Shape;114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7" name="Google Shape;157;p16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58" name="Google Shape;158;p16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59" name="Google Shape;159;p1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64" name="Google Shape;164;p1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67" name="Google Shape;167;p16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1" name="Google Shape;171;p16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72" name="Google Shape;172;p16"/>
          <p:cNvGrpSpPr/>
          <p:nvPr/>
        </p:nvGrpSpPr>
        <p:grpSpPr>
          <a:xfrm>
            <a:off x="1133738" y="2470495"/>
            <a:ext cx="9924519" cy="3657605"/>
            <a:chOff x="900000" y="2583070"/>
            <a:chExt cx="9924519" cy="3657605"/>
          </a:xfrm>
        </p:grpSpPr>
        <p:pic>
          <p:nvPicPr>
            <p:cNvPr id="173" name="Google Shape;17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62063" y="2583070"/>
              <a:ext cx="3200399" cy="3657599"/>
            </a:xfrm>
            <a:prstGeom prst="rect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74" name="Google Shape;174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24120" y="2583075"/>
              <a:ext cx="3200399" cy="3657599"/>
            </a:xfrm>
            <a:prstGeom prst="rect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75" name="Google Shape;175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00000" y="2583075"/>
              <a:ext cx="3200400" cy="3657600"/>
            </a:xfrm>
            <a:prstGeom prst="rect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76" name="Google Shape;176;p16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6"/>
          <p:cNvSpPr txBox="1"/>
          <p:nvPr/>
        </p:nvSpPr>
        <p:spPr>
          <a:xfrm>
            <a:off x="15609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참고 자료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78" name="Google Shape;1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4" name="Google Shape;184;p17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85" name="Google Shape;185;p17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86" name="Google Shape;186;p1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0" name="Google Shape;190;p17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94" name="Google Shape;194;p17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8" name="Google Shape;198;p17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9" name="Google Shape;199;p17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/ </a:t>
            </a:r>
            <a:r>
              <a:rPr lang="en-US" sz="4000" b="1">
                <a:solidFill>
                  <a:srgbClr val="3C78D8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산업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구분 이유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1830600" y="2592151"/>
            <a:ext cx="3958800" cy="3520200"/>
          </a:xfrm>
          <a:prstGeom prst="rect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99000" rIns="144000" bIns="99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2910600" y="1656148"/>
            <a:ext cx="1798800" cy="160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0600" y="1784297"/>
            <a:ext cx="1449720" cy="14497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 txBox="1"/>
          <p:nvPr/>
        </p:nvSpPr>
        <p:spPr>
          <a:xfrm>
            <a:off x="1830588" y="3503400"/>
            <a:ext cx="395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한 번 정해지면 변화가 적음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6690600" y="2619151"/>
            <a:ext cx="3958800" cy="3520200"/>
          </a:xfrm>
          <a:prstGeom prst="rect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99000" rIns="144000" bIns="99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7770600" y="1683148"/>
            <a:ext cx="1798800" cy="160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6" name="Google Shape;206;p17"/>
          <p:cNvCxnSpPr/>
          <p:nvPr/>
        </p:nvCxnSpPr>
        <p:spPr>
          <a:xfrm flipH="1">
            <a:off x="6101650" y="2262775"/>
            <a:ext cx="236400" cy="4018800"/>
          </a:xfrm>
          <a:prstGeom prst="straightConnector1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7"/>
          <p:cNvSpPr txBox="1"/>
          <p:nvPr/>
        </p:nvSpPr>
        <p:spPr>
          <a:xfrm>
            <a:off x="5989800" y="3371850"/>
            <a:ext cx="53604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대체재의 가격 변동에</a:t>
            </a:r>
            <a:endParaRPr sz="2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따른 변화가 큼</a:t>
            </a:r>
            <a:endParaRPr sz="2200" b="1">
              <a:solidFill>
                <a:srgbClr val="26262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26262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" name="Google Shape;20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363" y="1733760"/>
            <a:ext cx="1450080" cy="145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/>
          <p:nvPr/>
        </p:nvSpPr>
        <p:spPr>
          <a:xfrm>
            <a:off x="2239187" y="4452450"/>
            <a:ext cx="31755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한 번 설치된 난방 시설을</a:t>
            </a:r>
            <a:endParaRPr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변경하는게 어려움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2228337" y="5214450"/>
            <a:ext cx="31755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민간의 경우 난방이 필수재적 성격을 띔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7105137" y="4452450"/>
            <a:ext cx="31755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하이브리드 난방 시설 사용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7105137" y="5214450"/>
            <a:ext cx="31755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근무 시간에 난방 사용이 집중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14" name="Google Shape;2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222" name="Google Shape;222;p18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26" name="Google Shape;226;p18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227" name="Google Shape;227;p18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9" name="Google Shape;229;p18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30" name="Google Shape;230;p18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4" name="Google Shape;234;p18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5" name="Google Shape;235;p18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/ </a:t>
            </a:r>
            <a:r>
              <a:rPr lang="en-US" sz="4000" b="1">
                <a:solidFill>
                  <a:srgbClr val="3C78D8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산업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1830600" y="2592151"/>
            <a:ext cx="3958800" cy="3520200"/>
          </a:xfrm>
          <a:prstGeom prst="rect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99000" rIns="144000" bIns="99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2910600" y="1656148"/>
            <a:ext cx="1798800" cy="160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0600" y="1784297"/>
            <a:ext cx="1449720" cy="144972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8"/>
          <p:cNvSpPr/>
          <p:nvPr/>
        </p:nvSpPr>
        <p:spPr>
          <a:xfrm>
            <a:off x="6690600" y="2619151"/>
            <a:ext cx="3958800" cy="3520200"/>
          </a:xfrm>
          <a:prstGeom prst="rect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99000" rIns="144000" bIns="99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7770600" y="1683148"/>
            <a:ext cx="1798800" cy="160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363" y="1733760"/>
            <a:ext cx="1450080" cy="1450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18"/>
          <p:cNvCxnSpPr/>
          <p:nvPr/>
        </p:nvCxnSpPr>
        <p:spPr>
          <a:xfrm flipH="1">
            <a:off x="6101650" y="2262775"/>
            <a:ext cx="236400" cy="4018800"/>
          </a:xfrm>
          <a:prstGeom prst="straightConnector1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18"/>
          <p:cNvSpPr/>
          <p:nvPr/>
        </p:nvSpPr>
        <p:spPr>
          <a:xfrm>
            <a:off x="6962913" y="340647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기온효과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6962913" y="4087989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가스 발전량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6962913" y="4751541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공공 전력사용량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6962913" y="543305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산업용 전력사용량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8752888" y="340647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화력 발전량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8752888" y="4087989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전력사용량 계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8752888" y="4751541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제조업 전력사용량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8752888" y="543305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QVA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2108363" y="340647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TCL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2108363" y="4087989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가스 발전량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2108363" y="4751541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공공 전력사용량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2108363" y="543305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유가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3898338" y="340647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기온효과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3898338" y="4087989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화력 발전량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3898338" y="4751541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민간용 전력사용량</a:t>
            </a:r>
            <a:endParaRPr sz="13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59" name="Google Shape;25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5" name="Google Shape;265;p19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266" name="Google Shape;266;p19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267" name="Google Shape;267;p1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71" name="Google Shape;271;p19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272" name="Google Shape;272;p19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5" name="Google Shape;275;p19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79" name="Google Shape;279;p19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0" name="Google Shape;280;p19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1207675" y="1511125"/>
            <a:ext cx="977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GDP 등 기존 변수들의 한계</a:t>
            </a:r>
            <a:endParaRPr sz="32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82" name="Google Shape;2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675" y="2541698"/>
            <a:ext cx="4809743" cy="3950208"/>
          </a:xfrm>
          <a:prstGeom prst="rect">
            <a:avLst/>
          </a:prstGeom>
          <a:noFill/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</p:pic>
      <p:pic>
        <p:nvPicPr>
          <p:cNvPr id="283" name="Google Shape;2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327" y="2543275"/>
            <a:ext cx="4806571" cy="3947051"/>
          </a:xfrm>
          <a:prstGeom prst="rect">
            <a:avLst/>
          </a:prstGeom>
          <a:noFill/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</p:pic>
      <p:sp>
        <p:nvSpPr>
          <p:cNvPr id="284" name="Google Shape;284;p19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5" name="Google Shape;2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1" name="Google Shape;291;p20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292" name="Google Shape;292;p20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293" name="Google Shape;293;p2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6" name="Google Shape;296;p2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97" name="Google Shape;297;p20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298" name="Google Shape;298;p2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9" name="Google Shape;299;p2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0" name="Google Shape;300;p2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1" name="Google Shape;301;p20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5" name="Google Shape;305;p20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6" name="Google Shape;306;p20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7" name="Google Shape;307;p20"/>
          <p:cNvSpPr txBox="1"/>
          <p:nvPr/>
        </p:nvSpPr>
        <p:spPr>
          <a:xfrm>
            <a:off x="1207675" y="1511125"/>
            <a:ext cx="977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BM Plex Sans KR"/>
              <a:buAutoNum type="arabicParenBoth"/>
            </a:pPr>
            <a:r>
              <a:rPr lang="en-US" sz="32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기온효과</a:t>
            </a:r>
            <a:endParaRPr sz="32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786600" y="4570600"/>
            <a:ext cx="10582200" cy="176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기온효과</a:t>
            </a: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(Temperature effect) : 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해당 기온에서 발생하는 도시가스 수요를 예측하기 위한 변수로,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기온반응함수와 기온효과의 곱을 기온에 대해서 적분하여 생성한다.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09" name="Google Shape;309;p20"/>
          <p:cNvPicPr preferRelativeResize="0"/>
          <p:nvPr/>
        </p:nvPicPr>
        <p:blipFill rotWithShape="1">
          <a:blip r:embed="rId3">
            <a:alphaModFix/>
          </a:blip>
          <a:srcRect b="18433"/>
          <a:stretch/>
        </p:blipFill>
        <p:spPr>
          <a:xfrm>
            <a:off x="913075" y="2501638"/>
            <a:ext cx="10365899" cy="1854725"/>
          </a:xfrm>
          <a:prstGeom prst="rect">
            <a:avLst/>
          </a:prstGeom>
          <a:noFill/>
          <a:ln w="190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0" name="Google Shape;310;p20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1" name="Google Shape;3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7" name="Google Shape;317;p21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318" name="Google Shape;318;p21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319" name="Google Shape;319;p2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3" name="Google Shape;323;p21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324" name="Google Shape;324;p2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27" name="Google Shape;327;p21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1" name="Google Shape;331;p21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2" name="Google Shape;332;p21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1207675" y="1511125"/>
            <a:ext cx="977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(2) TCL</a:t>
            </a:r>
            <a:endParaRPr sz="32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4" name="Google Shape;334;p21"/>
          <p:cNvSpPr/>
          <p:nvPr/>
        </p:nvSpPr>
        <p:spPr>
          <a:xfrm>
            <a:off x="786600" y="4570600"/>
            <a:ext cx="10582200" cy="176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TCL</a:t>
            </a: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(Temperature correlation LPG) : 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안정화된 민간 도시가스 보급률에 따른 파생 변수로,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전국 지역별 기온과 도시가스 가구 수의 비중을 합쳐서 생성한다. 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6" name="Google Shape;3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25" y="2637563"/>
            <a:ext cx="7753350" cy="1438275"/>
          </a:xfrm>
          <a:prstGeom prst="rect">
            <a:avLst/>
          </a:prstGeom>
          <a:noFill/>
          <a:ln>
            <a:noFill/>
          </a:ln>
          <a:effectLst>
            <a:outerShdw blurRad="371475" dist="66675" dir="11220000" algn="bl" rotWithShape="0">
              <a:srgbClr val="000000">
                <a:alpha val="14000"/>
              </a:srgbClr>
            </a:outerShdw>
          </a:effectLst>
        </p:spPr>
      </p:pic>
      <p:pic>
        <p:nvPicPr>
          <p:cNvPr id="337" name="Google Shape;3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1316</Words>
  <Application>Microsoft Office PowerPoint</Application>
  <PresentationFormat>와이드스크린</PresentationFormat>
  <Paragraphs>346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IBM Plex Sans KR Medium</vt:lpstr>
      <vt:lpstr>IBM Plex Sans KR</vt:lpstr>
      <vt:lpstr>IBM Plex Sans KR SemiBold</vt:lpstr>
      <vt:lpstr>Malgun Gothic</vt:lpstr>
      <vt:lpstr>Arial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송ㄴ욱</cp:lastModifiedBy>
  <cp:revision>1</cp:revision>
  <dcterms:modified xsi:type="dcterms:W3CDTF">2022-12-07T13:11:12Z</dcterms:modified>
</cp:coreProperties>
</file>